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7" r:id="rId1"/>
  </p:sldMasterIdLst>
  <p:notesMasterIdLst>
    <p:notesMasterId r:id="rId17"/>
  </p:notesMasterIdLst>
  <p:sldIdLst>
    <p:sldId id="256" r:id="rId2"/>
    <p:sldId id="257" r:id="rId3"/>
    <p:sldId id="267" r:id="rId4"/>
    <p:sldId id="259" r:id="rId5"/>
    <p:sldId id="260" r:id="rId6"/>
    <p:sldId id="270" r:id="rId7"/>
    <p:sldId id="261" r:id="rId8"/>
    <p:sldId id="271" r:id="rId9"/>
    <p:sldId id="263" r:id="rId10"/>
    <p:sldId id="274" r:id="rId11"/>
    <p:sldId id="277" r:id="rId12"/>
    <p:sldId id="264" r:id="rId13"/>
    <p:sldId id="265" r:id="rId14"/>
    <p:sldId id="278" r:id="rId15"/>
    <p:sldId id="266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2274" y="1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0534968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16119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716649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996221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578207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413163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197260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79521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85310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83202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95952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514296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38643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842255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493915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11417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4" y="-32385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0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получилось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9862" y="824250"/>
            <a:ext cx="6405563" cy="576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65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2460137" y="1479910"/>
            <a:ext cx="7271657" cy="784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</a:rPr>
              <a:t>Cisco ASA </a:t>
            </a:r>
            <a:r>
              <a:rPr lang="en-US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</a:rPr>
              <a:t>Failover</a:t>
            </a:r>
            <a:r>
              <a:rPr lang="ru-RU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</a:rPr>
              <a:t> </a:t>
            </a:r>
            <a:r>
              <a:rPr lang="en-US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</a:rPr>
              <a:t>Routed </a:t>
            </a:r>
            <a:r>
              <a:rPr lang="en-US" sz="32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</a:rPr>
              <a:t>mode</a:t>
            </a:r>
            <a:r>
              <a:rPr lang="ru-RU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  </a:t>
            </a:r>
            <a:endParaRPr lang="en-US" sz="3200" b="1" dirty="0" smtClean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  <a:p>
            <a:pPr lvl="0">
              <a:lnSpc>
                <a:spcPct val="90000"/>
              </a:lnSpc>
              <a:buSzPts val="4500"/>
            </a:pPr>
            <a:endParaRPr lang="en-US" sz="32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1422" y="2264228"/>
            <a:ext cx="527685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048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Схемы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архитектура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БД)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Google Shape;302;p29"/>
          <p:cNvSpPr txBox="1"/>
          <p:nvPr/>
        </p:nvSpPr>
        <p:spPr>
          <a:xfrm>
            <a:off x="796604" y="2598401"/>
            <a:ext cx="10752600" cy="2510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4500"/>
            </a:pPr>
            <a:r>
              <a:rPr lang="en-US" sz="36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https://github.com/rain360z/otus-networks/blob/main/15_lab_Project_course/Project_Schem-Yes.png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89" y="1744855"/>
            <a:ext cx="7127467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endParaRPr lang="ru-RU" dirty="0">
              <a:solidFill>
                <a:srgbClr val="40CDD0"/>
              </a:solidFill>
              <a:latin typeface="Times New Roman" panose="02020603050405020304" pitchFamily="18" charset="0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0" name="Picture 6" descr="Персонаж из мультфильма инженера с калькулятором Иллюстрация вектора -  иллюстрации насчитывающей идея, шарж: 5479499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798" y="1875716"/>
            <a:ext cx="3551964" cy="3551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Google Shape;243;p26"/>
          <p:cNvSpPr txBox="1"/>
          <p:nvPr/>
        </p:nvSpPr>
        <p:spPr>
          <a:xfrm>
            <a:off x="3929857" y="1546790"/>
            <a:ext cx="7372504" cy="4563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 panose="020B0604020202020204" pitchFamily="34" charset="0"/>
              <a:buChar char="•"/>
            </a:pPr>
            <a:r>
              <a:rPr lang="ru-RU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Выполнить ТЗ</a:t>
            </a:r>
            <a:endParaRPr lang="en-US" sz="3200" b="1" dirty="0" smtClean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 panose="020B0604020202020204" pitchFamily="34" charset="0"/>
              <a:buChar char="•"/>
            </a:pPr>
            <a:r>
              <a:rPr lang="ru-RU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Внедрить параллельную сеть </a:t>
            </a:r>
            <a:r>
              <a:rPr lang="en-US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  </a:t>
            </a:r>
            <a:r>
              <a:rPr lang="ru-RU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управления</a:t>
            </a:r>
            <a:endParaRPr lang="en-US" sz="32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 panose="020B0604020202020204" pitchFamily="34" charset="0"/>
              <a:buChar char="•"/>
            </a:pPr>
            <a:r>
              <a:rPr lang="ru-RU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Внедрить сервис по сбору логов</a:t>
            </a:r>
            <a:r>
              <a:rPr lang="en-US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,</a:t>
            </a:r>
            <a:r>
              <a:rPr lang="ru-RU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 </a:t>
            </a:r>
            <a:r>
              <a:rPr lang="en-US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NTP</a:t>
            </a:r>
            <a:endParaRPr lang="ru-RU" sz="20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  <a:p>
            <a:pPr marL="457200" marR="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AutoNum type="arabicPeriod"/>
            </a:pPr>
            <a:endParaRPr lang="ru-RU" sz="2000" b="1" dirty="0" smtClean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  <a:p>
            <a:pPr marL="457200" marR="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AutoNum type="arabicPeriod"/>
            </a:pPr>
            <a:endParaRPr lang="ru-RU" sz="20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</a:pPr>
            <a:endParaRPr lang="ru-RU" sz="2000" b="1" dirty="0" smtClean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9839" y="1763825"/>
            <a:ext cx="8973162" cy="423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692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хорошо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видно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&amp;&amp;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слышно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?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	       ,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все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хорошо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в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чат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есть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проблемы</a:t>
            </a:r>
            <a:endParaRPr sz="2109" b="1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3696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76;p22"/>
          <p:cNvSpPr/>
          <p:nvPr/>
        </p:nvSpPr>
        <p:spPr>
          <a:xfrm>
            <a:off x="-1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Google Shape;185;p23"/>
          <p:cNvSpPr txBox="1">
            <a:spLocks/>
          </p:cNvSpPr>
          <p:nvPr/>
        </p:nvSpPr>
        <p:spPr>
          <a:xfrm>
            <a:off x="-414915" y="1727200"/>
            <a:ext cx="12191279" cy="1870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2000"/>
              </a:lnSpc>
              <a:buSzPts val="3600"/>
            </a:pPr>
            <a:r>
              <a:rPr lang="en-US" sz="36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</a:t>
            </a:r>
            <a:r>
              <a:rPr lang="ru-RU" sz="36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Защита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</a:p>
          <a:p>
            <a:pPr algn="ctr">
              <a:lnSpc>
                <a:spcPct val="102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ru-RU" sz="36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en-US" sz="36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36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«Построение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высоконадежной безопасной корпоративной сети</a:t>
            </a:r>
            <a:r>
              <a:rPr lang="ru-RU" sz="36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»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" name="Google Shape;187;p23"/>
          <p:cNvSpPr txBox="1">
            <a:spLocks/>
          </p:cNvSpPr>
          <p:nvPr/>
        </p:nvSpPr>
        <p:spPr>
          <a:xfrm>
            <a:off x="5221032" y="4667722"/>
            <a:ext cx="6555332" cy="1151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3164"/>
            </a:pPr>
            <a:r>
              <a:rPr lang="ru-RU" sz="3164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Митрофанов Алексей Михайлович</a:t>
            </a:r>
            <a:endParaRPr lang="ru-RU" sz="3164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712299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</a:t>
              </a:r>
              <a:r>
                <a:rPr lang="en-US" sz="2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проекта</a:t>
              </a:r>
              <a:endParaRPr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</a:t>
              </a:r>
              <a:r>
                <a:rPr lang="en-US" sz="2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планировалось</a:t>
              </a:r>
              <a:endParaRPr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</a:t>
              </a:r>
              <a:r>
                <a:rPr lang="en-US" sz="2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технологии</a:t>
              </a:r>
              <a:endParaRPr sz="28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</a:t>
              </a:r>
              <a:r>
                <a:rPr lang="en-US" sz="28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/</a:t>
              </a: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архитектура</a:t>
              </a:r>
              <a:endParaRPr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28;p25"/>
          <p:cNvSpPr/>
          <p:nvPr/>
        </p:nvSpPr>
        <p:spPr>
          <a:xfrm>
            <a:off x="623220" y="1367834"/>
            <a:ext cx="10849113" cy="1315983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9" name="Google Shape;228;p25"/>
          <p:cNvSpPr/>
          <p:nvPr/>
        </p:nvSpPr>
        <p:spPr>
          <a:xfrm>
            <a:off x="580110" y="3572743"/>
            <a:ext cx="10849113" cy="15934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Google Shape;229;p25"/>
          <p:cNvSpPr txBox="1"/>
          <p:nvPr/>
        </p:nvSpPr>
        <p:spPr>
          <a:xfrm>
            <a:off x="945437" y="3717621"/>
            <a:ext cx="9918721" cy="1263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r>
              <a:rPr lang="ru-RU" sz="4000" b="1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. Обеспечение безопасности пользователей и сервисов.</a:t>
            </a:r>
            <a:endParaRPr sz="11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" name="Google Shape;228;p25"/>
          <p:cNvSpPr/>
          <p:nvPr/>
        </p:nvSpPr>
        <p:spPr>
          <a:xfrm>
            <a:off x="580111" y="1685667"/>
            <a:ext cx="10849113" cy="1315983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848991" y="1972604"/>
            <a:ext cx="10666451" cy="626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r>
              <a:rPr lang="ru-RU" sz="40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. Организация отказоустойчивой сети</a:t>
            </a:r>
            <a:endParaRPr sz="11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28;p25"/>
          <p:cNvSpPr/>
          <p:nvPr/>
        </p:nvSpPr>
        <p:spPr>
          <a:xfrm>
            <a:off x="623220" y="1367834"/>
            <a:ext cx="10849113" cy="1315983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9" name="Google Shape;228;p25"/>
          <p:cNvSpPr/>
          <p:nvPr/>
        </p:nvSpPr>
        <p:spPr>
          <a:xfrm>
            <a:off x="580110" y="4028663"/>
            <a:ext cx="10849113" cy="2446245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Google Shape;229;p25"/>
          <p:cNvSpPr txBox="1"/>
          <p:nvPr/>
        </p:nvSpPr>
        <p:spPr>
          <a:xfrm>
            <a:off x="945437" y="4043151"/>
            <a:ext cx="10570005" cy="2049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4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4. Подключение партнеров и пользователей к сервисам, которые располагаются в DMZ сегменте</a:t>
            </a:r>
            <a:endParaRPr lang="ru-RU" sz="1100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" name="Google Shape;228;p25"/>
          <p:cNvSpPr/>
          <p:nvPr/>
        </p:nvSpPr>
        <p:spPr>
          <a:xfrm>
            <a:off x="580111" y="1685667"/>
            <a:ext cx="10849113" cy="2062468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848991" y="1972604"/>
            <a:ext cx="10666451" cy="1413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4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3. Организовать безопасное подключение филиалов и удаленных сотрудников</a:t>
            </a:r>
            <a:endParaRPr lang="ru-RU" sz="1100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  <p:extLst>
      <p:ext uri="{BB962C8B-B14F-4D97-AF65-F5344CB8AC3E}">
        <p14:creationId xmlns:p14="http://schemas.microsoft.com/office/powerpoint/2010/main" val="3983326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планировалось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" name="Google Shape;248;p26"/>
          <p:cNvSpPr txBox="1"/>
          <p:nvPr/>
        </p:nvSpPr>
        <p:spPr>
          <a:xfrm>
            <a:off x="3284001" y="1451201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" name="Google Shape;248;p26"/>
          <p:cNvSpPr txBox="1"/>
          <p:nvPr/>
        </p:nvSpPr>
        <p:spPr>
          <a:xfrm>
            <a:off x="3873195" y="1521249"/>
            <a:ext cx="5071629" cy="840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2000" dirty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Организовать отказоустойчивую сеть пользователей</a:t>
            </a:r>
            <a:endParaRPr sz="2000" b="0" i="0" u="none" strike="noStrike" cap="none" dirty="0">
              <a:solidFill>
                <a:srgbClr val="40CDD0"/>
              </a:solidFill>
              <a:latin typeface="Times New Roman" panose="02020603050405020304" pitchFamily="18" charset="0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sp>
        <p:nvSpPr>
          <p:cNvPr id="26" name="Google Shape;248;p26"/>
          <p:cNvSpPr txBox="1"/>
          <p:nvPr/>
        </p:nvSpPr>
        <p:spPr>
          <a:xfrm>
            <a:off x="3953167" y="2489360"/>
            <a:ext cx="5071629" cy="840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2000" dirty="0" smtClean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На границе локальной сети внедрить кластер из межсетевых экранов </a:t>
            </a:r>
            <a:r>
              <a:rPr lang="en-US" sz="2000" dirty="0" smtClean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Cisco ASA</a:t>
            </a:r>
            <a:endParaRPr sz="2000" b="0" i="0" u="none" strike="noStrike" cap="none" dirty="0">
              <a:solidFill>
                <a:srgbClr val="40CDD0"/>
              </a:solidFill>
              <a:latin typeface="Times New Roman" panose="02020603050405020304" pitchFamily="18" charset="0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sp>
        <p:nvSpPr>
          <p:cNvPr id="27" name="Google Shape;248;p26"/>
          <p:cNvSpPr txBox="1"/>
          <p:nvPr/>
        </p:nvSpPr>
        <p:spPr>
          <a:xfrm>
            <a:off x="3953167" y="3482508"/>
            <a:ext cx="5071629" cy="840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2000" dirty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Обеспечить пользователям доступ в интернет.</a:t>
            </a:r>
            <a:endParaRPr sz="2000" b="0" i="0" u="none" strike="noStrike" cap="none" dirty="0">
              <a:solidFill>
                <a:srgbClr val="40CDD0"/>
              </a:solidFill>
              <a:latin typeface="Times New Roman" panose="02020603050405020304" pitchFamily="18" charset="0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sp>
        <p:nvSpPr>
          <p:cNvPr id="28" name="Google Shape;248;p26"/>
          <p:cNvSpPr txBox="1"/>
          <p:nvPr/>
        </p:nvSpPr>
        <p:spPr>
          <a:xfrm>
            <a:off x="3953167" y="4438587"/>
            <a:ext cx="5071629" cy="840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2000" dirty="0" smtClean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Создать </a:t>
            </a:r>
            <a:r>
              <a:rPr lang="en-US" sz="2000" dirty="0" smtClean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DMZ </a:t>
            </a:r>
            <a:r>
              <a:rPr lang="ru-RU" sz="2000" dirty="0" smtClean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зону .</a:t>
            </a:r>
            <a:endParaRPr sz="2000" b="0" i="0" u="none" strike="noStrike" cap="none" dirty="0">
              <a:solidFill>
                <a:srgbClr val="40CDD0"/>
              </a:solidFill>
              <a:latin typeface="Times New Roman" panose="02020603050405020304" pitchFamily="18" charset="0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sp>
        <p:nvSpPr>
          <p:cNvPr id="29" name="Google Shape;248;p26"/>
          <p:cNvSpPr txBox="1"/>
          <p:nvPr/>
        </p:nvSpPr>
        <p:spPr>
          <a:xfrm>
            <a:off x="3882381" y="5421641"/>
            <a:ext cx="5071629" cy="840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2000" dirty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Для филиалов организовать </a:t>
            </a:r>
            <a:r>
              <a:rPr lang="ru-RU" sz="2000" dirty="0" smtClean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VPN </a:t>
            </a:r>
            <a:r>
              <a:rPr lang="ru-RU" sz="2000" dirty="0" err="1" smtClean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IPSec</a:t>
            </a:r>
            <a:endParaRPr sz="2000" b="0" i="0" u="none" strike="noStrike" cap="none" dirty="0">
              <a:solidFill>
                <a:srgbClr val="40CDD0"/>
              </a:solidFill>
              <a:latin typeface="Times New Roman" panose="02020603050405020304" pitchFamily="18" charset="0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pic>
        <p:nvPicPr>
          <p:cNvPr id="30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3289" y="-46454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4500"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lang="ru-RU" sz="32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8;p26"/>
          <p:cNvSpPr txBox="1"/>
          <p:nvPr/>
        </p:nvSpPr>
        <p:spPr>
          <a:xfrm>
            <a:off x="3284001" y="1451201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" name="Google Shape;248;p26"/>
          <p:cNvSpPr txBox="1"/>
          <p:nvPr/>
        </p:nvSpPr>
        <p:spPr>
          <a:xfrm>
            <a:off x="3873195" y="1521249"/>
            <a:ext cx="5071629" cy="840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20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Организовать отказоустойчивую сеть пользователей</a:t>
            </a:r>
            <a:endParaRPr sz="2000" b="1" i="0" u="none" strike="noStrike" cap="none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sp>
        <p:nvSpPr>
          <p:cNvPr id="26" name="Google Shape;248;p26"/>
          <p:cNvSpPr txBox="1"/>
          <p:nvPr/>
        </p:nvSpPr>
        <p:spPr>
          <a:xfrm>
            <a:off x="3953167" y="2489360"/>
            <a:ext cx="5071629" cy="840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На границе локальной сети </a:t>
            </a:r>
            <a:r>
              <a:rPr lang="ru-RU" sz="20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используем</a:t>
            </a:r>
            <a:r>
              <a:rPr lang="ru-RU" sz="20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 </a:t>
            </a: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кластер из межсетевых экранов </a:t>
            </a: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С</a:t>
            </a:r>
            <a:r>
              <a:rPr lang="en-US" sz="2000" b="1" dirty="0" err="1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isco</a:t>
            </a:r>
            <a:endParaRPr sz="20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sp>
        <p:nvSpPr>
          <p:cNvPr id="27" name="Google Shape;248;p26"/>
          <p:cNvSpPr txBox="1"/>
          <p:nvPr/>
        </p:nvSpPr>
        <p:spPr>
          <a:xfrm>
            <a:off x="3817207" y="3495827"/>
            <a:ext cx="5071629" cy="840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Обеспечить пользователям доступ в интернет</a:t>
            </a:r>
            <a:r>
              <a:rPr lang="ru-RU" sz="2000" dirty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.</a:t>
            </a:r>
            <a:endParaRPr sz="2000" b="0" i="0" u="none" strike="noStrike" cap="none" dirty="0">
              <a:solidFill>
                <a:srgbClr val="40CDD0"/>
              </a:solidFill>
              <a:latin typeface="Times New Roman" panose="02020603050405020304" pitchFamily="18" charset="0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sp>
        <p:nvSpPr>
          <p:cNvPr id="28" name="Google Shape;248;p26"/>
          <p:cNvSpPr txBox="1"/>
          <p:nvPr/>
        </p:nvSpPr>
        <p:spPr>
          <a:xfrm>
            <a:off x="3953167" y="4438587"/>
            <a:ext cx="5071629" cy="840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Создать </a:t>
            </a:r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DMZ </a:t>
            </a: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зону </a:t>
            </a:r>
            <a:r>
              <a:rPr lang="ru-RU" sz="2000" dirty="0" smtClean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.</a:t>
            </a:r>
            <a:endParaRPr sz="2000" b="0" i="0" u="none" strike="noStrike" cap="none" dirty="0">
              <a:solidFill>
                <a:srgbClr val="40CDD0"/>
              </a:solidFill>
              <a:latin typeface="Times New Roman" panose="02020603050405020304" pitchFamily="18" charset="0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sp>
        <p:nvSpPr>
          <p:cNvPr id="29" name="Google Shape;248;p26"/>
          <p:cNvSpPr txBox="1"/>
          <p:nvPr/>
        </p:nvSpPr>
        <p:spPr>
          <a:xfrm>
            <a:off x="3882381" y="5421641"/>
            <a:ext cx="5071629" cy="840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Для филиалов </a:t>
            </a:r>
            <a:r>
              <a:rPr lang="ru-RU" sz="20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организовать  </a:t>
            </a:r>
            <a:r>
              <a:rPr lang="ru-RU" sz="2000" b="1" dirty="0" err="1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IPSec</a:t>
            </a:r>
            <a:endParaRPr sz="20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sp>
        <p:nvSpPr>
          <p:cNvPr id="30" name="Google Shape;243;p26"/>
          <p:cNvSpPr txBox="1"/>
          <p:nvPr/>
        </p:nvSpPr>
        <p:spPr>
          <a:xfrm>
            <a:off x="217420" y="1493485"/>
            <a:ext cx="733925" cy="29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VLAN</a:t>
            </a:r>
            <a:endParaRPr sz="20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31" name="Google Shape;243;p26"/>
          <p:cNvSpPr txBox="1"/>
          <p:nvPr/>
        </p:nvSpPr>
        <p:spPr>
          <a:xfrm>
            <a:off x="2171942" y="1591220"/>
            <a:ext cx="679009" cy="29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SVI</a:t>
            </a:r>
            <a:endParaRPr sz="20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33" name="Google Shape;243;p26"/>
          <p:cNvSpPr txBox="1"/>
          <p:nvPr/>
        </p:nvSpPr>
        <p:spPr>
          <a:xfrm>
            <a:off x="1213026" y="2018256"/>
            <a:ext cx="679009" cy="29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static</a:t>
            </a:r>
            <a:endParaRPr sz="20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34" name="Google Shape;243;p26"/>
          <p:cNvSpPr txBox="1"/>
          <p:nvPr/>
        </p:nvSpPr>
        <p:spPr>
          <a:xfrm>
            <a:off x="9401306" y="1639038"/>
            <a:ext cx="1224307" cy="29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>
              <a:lnSpc>
                <a:spcPct val="90000"/>
              </a:lnSpc>
              <a:buSzPts val="4500"/>
              <a:buFont typeface="Arial"/>
              <a:buNone/>
            </a:pPr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EIGRP</a:t>
            </a:r>
            <a:endParaRPr sz="20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35" name="Google Shape;243;p26"/>
          <p:cNvSpPr txBox="1"/>
          <p:nvPr/>
        </p:nvSpPr>
        <p:spPr>
          <a:xfrm>
            <a:off x="10813494" y="1889161"/>
            <a:ext cx="679009" cy="29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4500"/>
            </a:pPr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BGP</a:t>
            </a:r>
            <a:endParaRPr sz="20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36" name="Google Shape;243;p26"/>
          <p:cNvSpPr txBox="1"/>
          <p:nvPr/>
        </p:nvSpPr>
        <p:spPr>
          <a:xfrm>
            <a:off x="9469149" y="2540727"/>
            <a:ext cx="2517958" cy="630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</a:rPr>
              <a:t>Cisco ASA </a:t>
            </a:r>
            <a:r>
              <a:rPr lang="en-US" sz="20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</a:rPr>
              <a:t>Failover</a:t>
            </a:r>
          </a:p>
          <a:p>
            <a:r>
              <a:rPr lang="en-US" sz="20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</a:rPr>
              <a:t>       Routed mode</a:t>
            </a:r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</a:rPr>
              <a:t>  </a:t>
            </a:r>
          </a:p>
        </p:txBody>
      </p:sp>
      <p:sp>
        <p:nvSpPr>
          <p:cNvPr id="37" name="Google Shape;243;p26"/>
          <p:cNvSpPr txBox="1"/>
          <p:nvPr/>
        </p:nvSpPr>
        <p:spPr>
          <a:xfrm>
            <a:off x="1392880" y="3628777"/>
            <a:ext cx="679009" cy="29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4500"/>
            </a:pPr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NAT</a:t>
            </a:r>
          </a:p>
        </p:txBody>
      </p:sp>
      <p:sp>
        <p:nvSpPr>
          <p:cNvPr id="38" name="Google Shape;243;p26"/>
          <p:cNvSpPr txBox="1"/>
          <p:nvPr/>
        </p:nvSpPr>
        <p:spPr>
          <a:xfrm>
            <a:off x="9673956" y="3845187"/>
            <a:ext cx="679009" cy="29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4500"/>
            </a:pPr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ACL</a:t>
            </a:r>
          </a:p>
        </p:txBody>
      </p:sp>
      <p:sp>
        <p:nvSpPr>
          <p:cNvPr id="39" name="Google Shape;243;p26"/>
          <p:cNvSpPr txBox="1"/>
          <p:nvPr/>
        </p:nvSpPr>
        <p:spPr>
          <a:xfrm>
            <a:off x="216138" y="5566061"/>
            <a:ext cx="985538" cy="29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buSzPts val="4500"/>
            </a:pPr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DMVPN</a:t>
            </a:r>
          </a:p>
        </p:txBody>
      </p:sp>
      <p:sp>
        <p:nvSpPr>
          <p:cNvPr id="40" name="Google Shape;243;p26"/>
          <p:cNvSpPr txBox="1"/>
          <p:nvPr/>
        </p:nvSpPr>
        <p:spPr>
          <a:xfrm>
            <a:off x="216138" y="4522136"/>
            <a:ext cx="2760503" cy="630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</a:rPr>
              <a:t>Cisco ASA </a:t>
            </a:r>
            <a:r>
              <a:rPr lang="en-US" sz="20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</a:rPr>
              <a:t>Failover</a:t>
            </a:r>
          </a:p>
          <a:p>
            <a:r>
              <a:rPr lang="en-US" sz="20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</a:rPr>
              <a:t>Transparent  mode</a:t>
            </a:r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</a:rPr>
              <a:t>  </a:t>
            </a:r>
          </a:p>
        </p:txBody>
      </p:sp>
      <p:sp>
        <p:nvSpPr>
          <p:cNvPr id="41" name="Google Shape;243;p26"/>
          <p:cNvSpPr txBox="1"/>
          <p:nvPr/>
        </p:nvSpPr>
        <p:spPr>
          <a:xfrm>
            <a:off x="1690130" y="5764540"/>
            <a:ext cx="985538" cy="29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buSzPts val="4500"/>
            </a:pPr>
            <a:r>
              <a:rPr lang="en-US" sz="2000" b="1" dirty="0" err="1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IPSec</a:t>
            </a:r>
            <a:endParaRPr lang="en-US" sz="20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552795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4" y="-32385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0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получилось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4475" y="824250"/>
            <a:ext cx="9352313" cy="6033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1961</TotalTime>
  <Words>232</Words>
  <Application>Microsoft Office PowerPoint</Application>
  <PresentationFormat>Широкоэкранный</PresentationFormat>
  <Paragraphs>86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Arial</vt:lpstr>
      <vt:lpstr>Avenir</vt:lpstr>
      <vt:lpstr>Calibri</vt:lpstr>
      <vt:lpstr>Noto Sans Symbols</vt:lpstr>
      <vt:lpstr>Roboto</vt:lpstr>
      <vt:lpstr>Times New Roman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Митрофанов Алексей Михайлович</dc:creator>
  <cp:lastModifiedBy>Митрофанов Алексей Михайлович</cp:lastModifiedBy>
  <cp:revision>34</cp:revision>
  <dcterms:modified xsi:type="dcterms:W3CDTF">2021-07-30T06:16:06Z</dcterms:modified>
</cp:coreProperties>
</file>